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2.gif" ContentType="image/gif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18600"/>
            <a:ext cx="9071280" cy="48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>
            <a:lvl1pPr indent="0" algn="l">
              <a:buNone/>
              <a:defRPr lang="en-CA" sz="32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l">
              <a:buNone/>
            </a:pPr>
            <a:r>
              <a:rPr lang="en-CA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CA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080000"/>
            <a:ext cx="9071280" cy="353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1pPr>
            <a:lvl2pPr lvl="1" algn="l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2pPr>
            <a:lvl3pPr lvl="2" algn="l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3pPr>
            <a:lvl4pPr lvl="3" algn="l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4pPr>
            <a:lvl5pPr lvl="4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5pPr>
            <a:lvl6pPr lvl="5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6pPr>
            <a:lvl7pPr lvl="6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7pPr>
          </a:lstStyle>
          <a:p>
            <a:pPr marL="432000" indent="-324000" algn="l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 algn="l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 algn="l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CA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>
          <a:xfrm>
            <a:off x="8568000" y="5400000"/>
            <a:ext cx="1439640" cy="26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B135D28-8515-4B0C-A205-BD00945A3B83}" type="slidenum">
              <a: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CA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>
              <a:buNone/>
              <a:def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l">
              <a:buNone/>
            </a:pPr>
            <a:r>
              <a: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CA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18600"/>
            <a:ext cx="9071280" cy="48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>
            <a:lvl1pPr indent="0" algn="l">
              <a:buNone/>
              <a:defRPr lang="en-CA" sz="32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l">
              <a:buNone/>
            </a:pPr>
            <a:r>
              <a:rPr lang="en-CA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CA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CA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8568000" y="5400000"/>
            <a:ext cx="1439640" cy="26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1511A76-666C-4201-B6C7-62705ECF54F9}" type="slidenum">
              <a: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CA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>
              <a:buNone/>
              <a:def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l">
              <a:buNone/>
            </a:pPr>
            <a:r>
              <a:rPr lang="en-CA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CA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CA" sz="32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1pPr>
            <a:lvl2pPr lvl="1" algn="l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2pPr>
            <a:lvl3pPr lvl="2" algn="l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CA" sz="24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3pPr>
            <a:lvl4pPr lvl="3" algn="l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en-CA" sz="20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4pPr>
            <a:lvl5pPr lvl="4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CA" sz="20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5pPr>
            <a:lvl6pPr lvl="5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CA" sz="20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6pPr>
            <a:lvl7pPr lvl="6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CA" sz="20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7pPr>
          </a:lstStyle>
          <a:p>
            <a:pPr marL="432000" indent="-324000" algn="l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CA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 algn="l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CA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 algn="l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CA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CA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CA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CA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file:///Users/khaledea/data/claude-research/demo-claude.mov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file:///Users/khaledea/data/claude-research/demo-openspec-os.mov" TargetMode="External"/><Relationship Id="rId2" Type="http://schemas.openxmlformats.org/officeDocument/2006/relationships/hyperlink" Target="file:///Users/khaledea/data/claude-research/playground/demo-project-os/openspec/changes/archive/2026-02-22-drag-drop-dashboard-grid/proposal.md" TargetMode="External"/><Relationship Id="rId3" Type="http://schemas.openxmlformats.org/officeDocument/2006/relationships/hyperlink" Target="file:///Users/khaledea/data/claude-research/playground/demo-project-os/openspec/changes/archive/2026-02-22-drag-drop-dashboard-grid/design.md" TargetMode="External"/><Relationship Id="rId4" Type="http://schemas.openxmlformats.org/officeDocument/2006/relationships/hyperlink" Target="file:///Users/khaledea/data/claude-research/playground/demo-project-os/openspec/changes/archive/2026-02-22-drag-drop-dashboard-grid/tasks.md" TargetMode="External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file:///Users/khaledea/data/claude-research/demo-openspec-hw.mov" TargetMode="External"/><Relationship Id="rId2" Type="http://schemas.openxmlformats.org/officeDocument/2006/relationships/hyperlink" Target="file:///Users/khaledea/data/claude-research/demo-openspec-hw-test.mov" TargetMode="External"/><Relationship Id="rId3" Type="http://schemas.openxmlformats.org/officeDocument/2006/relationships/hyperlink" Target="file:///Users/khaledea/data/claude-research/playground/demo-project-hw-test/openspec/changes/archive/2026-02-23-drag-drop-dashboard-grid/proposal.md" TargetMode="External"/><Relationship Id="rId4" Type="http://schemas.openxmlformats.org/officeDocument/2006/relationships/hyperlink" Target="file:///Users/khaledea/data/claude-research/playground/demo-project-hw-test/openspec/changes/archive/2026-02-23-drag-drop-dashboard-grid/design.md" TargetMode="External"/><Relationship Id="rId5" Type="http://schemas.openxmlformats.org/officeDocument/2006/relationships/hyperlink" Target="file:///Users/khaledea/data/claude-research/playground/demo-project-hw-test/openspec/changes/archive/2026-02-23-drag-drop-dashboard-grid/tasks.md" TargetMode="External"/><Relationship Id="rId6" Type="http://schemas.openxmlformats.org/officeDocument/2006/relationships/hyperlink" Target="file:///Users/khaledea/data/claude-research/playground/demo-project-hw-test/openspec/test-report.md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file:///Users/khaledea/data/claude-research/playground/grader/grade.md" TargetMode="External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github.com/affaan-m/everything-claude-code" TargetMode="External"/><Relationship Id="rId2" Type="http://schemas.openxmlformats.org/officeDocument/2006/relationships/image" Target="../media/image25.jpe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openspec.dev/" TargetMode="Externa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github.com/github/spec-kit" TargetMode="External"/><Relationship Id="rId2" Type="http://schemas.openxmlformats.org/officeDocument/2006/relationships/image" Target="../media/image24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flatlogic/awesome-ai-software-development-agents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openspec.dev/" TargetMode="External"/><Relationship Id="rId2" Type="http://schemas.openxmlformats.org/officeDocument/2006/relationships/hyperlink" Target="https://github.com/affaan-m/everything-claude-code" TargetMode="External"/><Relationship Id="rId3" Type="http://schemas.openxmlformats.org/officeDocument/2006/relationships/hyperlink" Target="https://github.com/github/spec-kit" TargetMode="External"/><Relationship Id="rId4" Type="http://schemas.openxmlformats.org/officeDocument/2006/relationships/hyperlink" Target="https://github.com/obra/superpowers" TargetMode="External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360" y="1511280"/>
            <a:ext cx="9071280" cy="113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 anchorCtr="1">
            <a:sp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40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Software Engineering Gaps </a:t>
            </a:r>
            <a:br>
              <a:rPr sz="4000"/>
            </a:br>
            <a:r>
              <a:rPr lang="en-CA" sz="40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in Agentic Development</a:t>
            </a:r>
            <a:endParaRPr lang="en-CA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504360" y="3245400"/>
            <a:ext cx="9071280" cy="83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Khaled Ahmed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Demo 1: Vanilla Claude Code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68360" y="972000"/>
            <a:ext cx="9251280" cy="11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Prompt: 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Build a drag-and-drop dashboard grid in React. I should be able to drag different sized widgets around the screen and snap them to a grid.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EE"/>
                </a:solidFill>
                <a:effectLst/>
                <a:uFillTx/>
                <a:latin typeface="Arial"/>
                <a:hlinkClick r:id="rId1"/>
              </a:rPr>
              <a:t>Video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306F4A81-BB39-4FDF-A28F-5768F88F453F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8360" y="2183760"/>
            <a:ext cx="457128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Conclusions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Deceptive UI: looks good, but no SE process was followed.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Is this what we want?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Do we want drop shadow?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What happens when grid is occupied? ... etc.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" name=""/>
          <p:cNvPicPr/>
          <p:nvPr/>
        </p:nvPicPr>
        <p:blipFill>
          <a:blip r:embed="rId2"/>
          <a:stretch/>
        </p:blipFill>
        <p:spPr>
          <a:xfrm>
            <a:off x="5202000" y="1980000"/>
            <a:ext cx="4517640" cy="3005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Demo 2: OpenSpec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68360" y="972000"/>
            <a:ext cx="9251280" cy="11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Same prompt, </a:t>
            </a:r>
            <a:r>
              <a:rPr lang="en-CA" sz="2200" b="1" u="none" strike="noStrike">
                <a:solidFill>
                  <a:srgbClr val="0000EE"/>
                </a:solidFill>
                <a:effectLst/>
                <a:uFillTx/>
                <a:latin typeface="Arial"/>
                <a:hlinkClick r:id="rId1"/>
              </a:rPr>
              <a:t>Video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Process: </a:t>
            </a:r>
            <a:r>
              <a:rPr lang="en-CA" sz="2200" b="0" u="none" strike="noStrike">
                <a:solidFill>
                  <a:srgbClr val="0000EE"/>
                </a:solidFill>
                <a:effectLst/>
                <a:uFillTx/>
                <a:latin typeface="Arial"/>
                <a:hlinkClick r:id="rId2"/>
              </a:rPr>
              <a:t>proposal.md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, </a:t>
            </a:r>
            <a:r>
              <a:rPr lang="en-CA" sz="2200" b="0" u="none" strike="noStrike">
                <a:solidFill>
                  <a:srgbClr val="0000EE"/>
                </a:solidFill>
                <a:effectLst/>
                <a:uFillTx/>
                <a:latin typeface="Arial"/>
                <a:hlinkClick r:id="rId3"/>
              </a:rPr>
              <a:t>design.md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, </a:t>
            </a:r>
            <a:r>
              <a:rPr lang="en-CA" sz="2200" b="0" u="none" strike="noStrike">
                <a:solidFill>
                  <a:srgbClr val="0000EE"/>
                </a:solidFill>
                <a:effectLst/>
                <a:uFillTx/>
                <a:latin typeface="Arial"/>
                <a:hlinkClick r:id="rId4"/>
              </a:rPr>
              <a:t>tasks.md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, implement and archive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ACB57C5C-BB18-43D8-B27F-1EB411E250FA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1160" y="1980000"/>
            <a:ext cx="457128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Conclusions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Simple UI, but strong SE process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Everything implemented is documented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"/>
          <p:cNvPicPr/>
          <p:nvPr/>
        </p:nvPicPr>
        <p:blipFill>
          <a:blip r:embed="rId5"/>
          <a:stretch/>
        </p:blipFill>
        <p:spPr>
          <a:xfrm>
            <a:off x="5166720" y="2000160"/>
            <a:ext cx="4580640" cy="2891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Demo 3: OpenSpec-HW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68360" y="972000"/>
            <a:ext cx="9251280" cy="118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Same prompt, </a:t>
            </a:r>
            <a:r>
              <a:rPr lang="en-CA" sz="2200" b="1" u="none" strike="noStrike">
                <a:solidFill>
                  <a:srgbClr val="0000EE"/>
                </a:solidFill>
                <a:effectLst/>
                <a:uFillTx/>
                <a:latin typeface="Arial"/>
                <a:hlinkClick r:id="rId1"/>
              </a:rPr>
              <a:t>Video 1</a:t>
            </a: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, </a:t>
            </a:r>
            <a:r>
              <a:rPr lang="en-CA" sz="2200" b="1" u="none" strike="noStrike">
                <a:solidFill>
                  <a:srgbClr val="0000EE"/>
                </a:solidFill>
                <a:effectLst/>
                <a:uFillTx/>
                <a:latin typeface="Arial"/>
                <a:hlinkClick r:id="rId2"/>
              </a:rPr>
              <a:t>Video 2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Process: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lang="en-CA" sz="2200" b="0" u="none" strike="noStrike">
                <a:solidFill>
                  <a:srgbClr val="0000EE"/>
                </a:solidFill>
                <a:effectLst/>
                <a:uFillTx/>
                <a:latin typeface="Arial"/>
                <a:hlinkClick r:id="rId3"/>
              </a:rPr>
              <a:t>proposal.md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, </a:t>
            </a:r>
            <a:r>
              <a:rPr lang="en-CA" sz="2200" b="0" u="none" strike="noStrike">
                <a:solidFill>
                  <a:srgbClr val="0000EE"/>
                </a:solidFill>
                <a:effectLst/>
                <a:uFillTx/>
                <a:latin typeface="Arial"/>
                <a:hlinkClick r:id="rId4"/>
              </a:rPr>
              <a:t>design.md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, </a:t>
            </a:r>
            <a:r>
              <a:rPr lang="en-CA" sz="2200" b="0" u="none" strike="noStrike">
                <a:solidFill>
                  <a:srgbClr val="0000EE"/>
                </a:solidFill>
                <a:effectLst/>
                <a:uFillTx/>
                <a:latin typeface="Arial"/>
                <a:hlinkClick r:id="rId5"/>
              </a:rPr>
              <a:t>tasks.md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, implement and archive, </a:t>
            </a:r>
            <a:r>
              <a:rPr lang="en-CA" sz="2200" b="0" u="none" strike="noStrike">
                <a:solidFill>
                  <a:srgbClr val="0000EE"/>
                </a:solidFill>
                <a:effectLst/>
                <a:uFillTx/>
                <a:latin typeface="Arial"/>
                <a:hlinkClick r:id="rId6"/>
              </a:rPr>
              <a:t>test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E0240C82-2786-43F1-B94A-C3B43AF4A1B8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1160" y="1980000"/>
            <a:ext cx="473940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Conclusions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More features with strong SE process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Everything implemented is documented, with alternate flows, exceptions, post conditions, etc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Testing is more rigours, covered and uncovered paths are reported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"/>
          <p:cNvPicPr/>
          <p:nvPr/>
        </p:nvPicPr>
        <p:blipFill>
          <a:blip r:embed="rId7"/>
          <a:stretch/>
        </p:blipFill>
        <p:spPr>
          <a:xfrm>
            <a:off x="5100840" y="1895760"/>
            <a:ext cx="3270960" cy="216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"/>
          <p:cNvPicPr/>
          <p:nvPr/>
        </p:nvPicPr>
        <p:blipFill>
          <a:blip r:embed="rId8"/>
          <a:stretch/>
        </p:blipFill>
        <p:spPr>
          <a:xfrm>
            <a:off x="6181920" y="3530520"/>
            <a:ext cx="3704760" cy="1698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Comparison using claude code: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23D56286-61A4-45C4-AACC-BB91AB3A03DE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" name=""/>
          <p:cNvPicPr/>
          <p:nvPr/>
        </p:nvPicPr>
        <p:blipFill>
          <a:blip r:embed="rId1"/>
          <a:stretch/>
        </p:blipFill>
        <p:spPr>
          <a:xfrm>
            <a:off x="918000" y="1616760"/>
            <a:ext cx="8296920" cy="391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" name=""/>
          <p:cNvSpPr/>
          <p:nvPr/>
        </p:nvSpPr>
        <p:spPr>
          <a:xfrm>
            <a:off x="468720" y="972000"/>
            <a:ext cx="925128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Full comparison: </a:t>
            </a:r>
            <a:r>
              <a:rPr lang="en-CA" sz="2200" b="0" u="none" strike="noStrike">
                <a:solidFill>
                  <a:srgbClr val="0000EE"/>
                </a:solidFill>
                <a:effectLst/>
                <a:uFillTx/>
                <a:latin typeface="Arial"/>
                <a:hlinkClick r:id="rId2"/>
              </a:rPr>
              <a:t>grade.md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Comparison by SE phases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DEBCF8BB-9F62-460D-8AA1-30041F689889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17" name=""/>
          <p:cNvGraphicFramePr/>
          <p:nvPr/>
        </p:nvGraphicFramePr>
        <p:xfrm>
          <a:off x="180000" y="800280"/>
          <a:ext cx="9539640" cy="4764240"/>
        </p:xfrm>
        <a:graphic>
          <a:graphicData uri="http://schemas.openxmlformats.org/drawingml/2006/table">
            <a:tbl>
              <a:tblPr/>
              <a:tblGrid>
                <a:gridCol w="1643400"/>
                <a:gridCol w="3238560"/>
                <a:gridCol w="4658040"/>
              </a:tblGrid>
              <a:tr h="74016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Phase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Vanilla Agent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OpenSpec-HW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4016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Requirements 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No explicit elicitation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 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requirements = initial prompt + optional clarifying questions for AI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Explicitly elicit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 requirements, converts them to use cases.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4016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Design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Designs created on the fly, </a:t>
                      </a: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reactive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 to user prompt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Enforces patterns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 from design.md file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87156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Implementation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Quick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 highly dependent on model training and context window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Disciplined, Traceable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Modifications follow a strict tasks.md list. The list maps specific code components (file names, methods, etc) to the feature name.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87696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Verification &amp; Validation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Ad-hoc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Agent may or may not write tests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Traceable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Tests are generated to cover paths in use case requirements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4052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Maintenance &amp; Evolution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Memory dependent,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Works only on context window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Traceable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 any maintenance is started by a change to spec.md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392000" y="2345040"/>
            <a:ext cx="1619640" cy="102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Backup</a:t>
            </a:r>
            <a:endParaRPr lang="en-CA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Comparison by SE phases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B632725B-AC78-41D0-A3E2-42AEFF8CA07A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21" name=""/>
          <p:cNvGraphicFramePr/>
          <p:nvPr/>
        </p:nvGraphicFramePr>
        <p:xfrm>
          <a:off x="180000" y="800280"/>
          <a:ext cx="9719280" cy="4831200"/>
        </p:xfrm>
        <a:graphic>
          <a:graphicData uri="http://schemas.openxmlformats.org/drawingml/2006/table">
            <a:tbl>
              <a:tblPr/>
              <a:tblGrid>
                <a:gridCol w="1025640"/>
                <a:gridCol w="2021040"/>
                <a:gridCol w="1946160"/>
                <a:gridCol w="2906280"/>
                <a:gridCol w="1820520"/>
              </a:tblGrid>
              <a:tr h="74016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Phase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Vanilla Agent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Agent with sub-agents / skills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OpenSpec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SpecKit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4016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Requirements 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No explicit elicitation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 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requirements = initial prompt + optional clarifying questions for AI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tIns="45000" rIns="90000" bIns="45000" anchor="t">
                      <a:noAutofit/>
                    </a:bodyPr>
                    <a:p>
                      <a:endParaRPr lang="en-CA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Explicitly elicit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 requirements, called “Spec Deltas” in spec.md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Explicitly elicit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 requirements using /speckit.specify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4016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Design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Designs created on the fly, </a:t>
                      </a: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reactive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 to user prompt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Enforces patterns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 from skills and sub-agent.md files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Enforces patterns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 from design.md file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Enforces patterns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 using /speckit.plan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87156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Implementation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Quick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 highly dependent on model training and context window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Defensive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 run refactoring, linters, tests, to check each modification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Traceable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Each code modification is mapped to lines in the spec spec.md file.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Systematic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 follows task list in tasks.md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87696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Verification &amp; Validation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Ad-hoc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Agent may or may not write tests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Automated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 using test-driven development ‘tdd’ skill 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Traceable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Tests are generated to verify assertions in the spec file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Automated &amp; traceable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 using a “review &amp; acceptance” checklist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40520">
                <a:tc>
                  <a:txBody>
                    <a:bodyPr lIns="36000" tIns="36000" rIns="36000" b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5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Maintenance &amp; Evolution</a:t>
                      </a:r>
                      <a:endParaRPr lang="en-CA" sz="15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Memory dependent,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Works only on context window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Skills driven, 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Skills may be used to summarize project 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Traceable</a:t>
                      </a: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, any maintenance is started by a change to spec.md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tIns="36000" rIns="36000" b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4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Unclear</a:t>
                      </a:r>
                      <a:endParaRPr lang="en-CA" sz="14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Comparison with simulated example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68360" y="2304000"/>
            <a:ext cx="9251280" cy="111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 anchorCtr="1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Scenario: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 You need to add a "Remember Me" checkbox to an existing login page. If checked, the session should persist for 30 days instead of the default 24 hours.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l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endParaRPr lang="en-CA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9DB860A0-0724-4EFB-A5C8-9EDDFDCA5FDD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Vanilla agent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8CE152C6-AA8D-49EA-ABDA-39FD17808D67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68720" y="1044000"/>
            <a:ext cx="925128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Workflow: User --&gt; Writes prompt in terminal / IDE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 Process: 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Reads “CLAUDE.md”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May or may not plan the edits, ask user to approve plan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Implement edits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Risk without guardrails: 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May hardcode 30-days value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May ignore security pattern for login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May not write tests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8" name=""/>
          <p:cNvPicPr/>
          <p:nvPr/>
        </p:nvPicPr>
        <p:blipFill>
          <a:blip r:embed="rId1"/>
          <a:stretch/>
        </p:blipFill>
        <p:spPr>
          <a:xfrm>
            <a:off x="9180000" y="22680"/>
            <a:ext cx="876960" cy="876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Agent with skills / sub-agents[1] 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1D910ED0-8767-4248-BE4B-0735F44DE1D6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360000" y="923760"/>
            <a:ext cx="907092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2000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Workflow: run /plan “prompt”,  /tdd, </a:t>
            </a:r>
            <a:br>
              <a:rPr sz="2600"/>
            </a:b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	</a:t>
            </a: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	</a:t>
            </a: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	</a:t>
            </a: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	</a:t>
            </a: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 /code-review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 Process: 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Planner agent creates a plan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tdd skill triggers “Red-green-refactor” loop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Implement, following language rules (rules/typescript)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Runs user-defined “hooks”, e.g., linter, git, etc.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Review code using rules in code-review.md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Risk: instructions occupy context window, reduce code window, increases cost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162720" y="5428080"/>
            <a:ext cx="87494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[1] </a:t>
            </a:r>
            <a:r>
              <a:rPr lang="en-CA" sz="1200" b="0" u="none" strike="noStrike">
                <a:solidFill>
                  <a:srgbClr val="0000EE"/>
                </a:solidFill>
                <a:effectLst/>
                <a:uFillTx/>
                <a:latin typeface="Arial"/>
                <a:ea typeface="Arial Unicode MS"/>
                <a:hlinkClick r:id="rId1"/>
              </a:rPr>
              <a:t>https://github.com/affaan-m/everything-claude-code</a:t>
            </a:r>
            <a:endParaRPr lang="en-CA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" name=""/>
          <p:cNvPicPr/>
          <p:nvPr/>
        </p:nvPicPr>
        <p:blipFill>
          <a:blip r:embed="rId2"/>
          <a:stretch/>
        </p:blipFill>
        <p:spPr>
          <a:xfrm>
            <a:off x="7550640" y="120240"/>
            <a:ext cx="2349000" cy="239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"/>
          <p:cNvPicPr/>
          <p:nvPr/>
        </p:nvPicPr>
        <p:blipFill>
          <a:blip r:embed="rId3"/>
          <a:stretch/>
        </p:blipFill>
        <p:spPr>
          <a:xfrm>
            <a:off x="8460000" y="1021680"/>
            <a:ext cx="539640" cy="53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88000" y="9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Generative AI in software engineering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68360" y="2831760"/>
            <a:ext cx="907128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Research Goal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Heavy reliance on GenAI in building software is now a reality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How to ensure software is trustworthy, good quality, maintainable, ..?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Need to </a:t>
            </a:r>
            <a:r>
              <a:rPr lang="en-CA" sz="2200" b="1" u="none" strike="noStrike">
                <a:solidFill>
                  <a:srgbClr val="168253"/>
                </a:solidFill>
                <a:effectLst/>
                <a:uFillTx/>
                <a:latin typeface="Arial"/>
              </a:rPr>
              <a:t>ensure</a:t>
            </a:r>
            <a:r>
              <a:rPr lang="en-CA" sz="2200" b="0" u="none" strike="noStrike">
                <a:solidFill>
                  <a:srgbClr val="168253"/>
                </a:solidFill>
                <a:effectLst/>
                <a:uFillTx/>
                <a:latin typeface="Arial"/>
              </a:rPr>
              <a:t> good software engineering (SE) practices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in this new paradigm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" name=""/>
          <p:cNvPicPr/>
          <p:nvPr/>
        </p:nvPicPr>
        <p:blipFill>
          <a:blip r:embed="rId1"/>
          <a:srcRect l="0" t="49617" r="0" b="0"/>
          <a:stretch/>
        </p:blipFill>
        <p:spPr>
          <a:xfrm>
            <a:off x="2160000" y="1332000"/>
            <a:ext cx="6047640" cy="111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8028000" y="1404000"/>
            <a:ext cx="431640" cy="431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4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*</a:t>
            </a:r>
            <a:endParaRPr lang="en-CA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"/>
          <p:cNvSpPr/>
          <p:nvPr/>
        </p:nvSpPr>
        <p:spPr>
          <a:xfrm>
            <a:off x="162000" y="5319000"/>
            <a:ext cx="95576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* Wang H, Gong J, Zhang H, Xu J, Wang Z. “AI Agentic Programming: A Survey of Techniques, Challenges, and Opportunities”. ArXiv, 2025</a:t>
            </a:r>
            <a:endParaRPr lang="en-CA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2821AB3F-2F8F-44E8-A53F-7A9FF5F7914B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565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OpenSpec [2]  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6313A7F0-DB41-4BA7-B764-CE6A12D00BF5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360000" y="923760"/>
            <a:ext cx="907092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2000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Workflow: run /openspec:proposal “prompt”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 Process: 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Read specs for this feature. e.g., auth/spec.md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Generate spec delta between specs and prompt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Create proposal.md, user reviews and accepts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Agent generates code for spec delta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Risk: 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Tests not a natural part of the process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User must critically read the proposal</a:t>
            </a:r>
            <a:endParaRPr lang="en-CA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162720" y="5428080"/>
            <a:ext cx="87494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[2] </a:t>
            </a:r>
            <a:r>
              <a:rPr lang="en-CA" sz="1200" b="0" u="none" strike="noStrike">
                <a:solidFill>
                  <a:srgbClr val="0000EE"/>
                </a:solidFill>
                <a:effectLst/>
                <a:uFillTx/>
                <a:latin typeface="Arial"/>
                <a:ea typeface="Arial Unicode MS"/>
                <a:hlinkClick r:id="rId1"/>
              </a:rPr>
              <a:t>https://openspec.dev/</a:t>
            </a:r>
            <a:endParaRPr lang="en-CA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"/>
          <p:cNvPicPr/>
          <p:nvPr/>
        </p:nvPicPr>
        <p:blipFill>
          <a:blip r:embed="rId2"/>
          <a:stretch/>
        </p:blipFill>
        <p:spPr>
          <a:xfrm>
            <a:off x="5890680" y="10440"/>
            <a:ext cx="876960" cy="876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"/>
          <p:cNvPicPr/>
          <p:nvPr/>
        </p:nvPicPr>
        <p:blipFill>
          <a:blip r:embed="rId3"/>
          <a:stretch/>
        </p:blipFill>
        <p:spPr>
          <a:xfrm>
            <a:off x="7524000" y="108000"/>
            <a:ext cx="2471760" cy="69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6912000" y="180000"/>
            <a:ext cx="51876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en-CA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&amp;</a:t>
            </a:r>
            <a:endParaRPr lang="en-CA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565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TODO [3]  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9F49D932-F096-4EEE-88ED-98B131866C10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60000" y="923760"/>
            <a:ext cx="907092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u="none" strike="noStrike">
                <a:solidFill>
                  <a:srgbClr val="002145"/>
                </a:solidFill>
                <a:effectLst/>
                <a:uFillTx/>
                <a:latin typeface="Arial"/>
              </a:rPr>
              <a:t>Claude code, grade the 3 projects, based on SE</a:t>
            </a:r>
            <a:endParaRPr lang="en-CA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u="none" strike="noStrike">
                <a:solidFill>
                  <a:srgbClr val="002145"/>
                </a:solidFill>
                <a:effectLst/>
                <a:uFillTx/>
                <a:latin typeface="Arial"/>
              </a:rPr>
              <a:t>Add command to generate test cases, the -hw version with use cases should genrate better tests due to expcetions.</a:t>
            </a:r>
            <a:endParaRPr lang="en-CA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"/>
          <p:cNvSpPr/>
          <p:nvPr/>
        </p:nvSpPr>
        <p:spPr>
          <a:xfrm>
            <a:off x="162720" y="5428080"/>
            <a:ext cx="87494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[3] </a:t>
            </a:r>
            <a:r>
              <a:rPr lang="en-CA" sz="1200" b="0" u="none" strike="noStrike">
                <a:solidFill>
                  <a:srgbClr val="0000EE"/>
                </a:solidFill>
                <a:effectLst/>
                <a:uFillTx/>
                <a:latin typeface="Arial"/>
                <a:ea typeface="Arial Unicode MS"/>
                <a:hlinkClick r:id="rId1"/>
              </a:rPr>
              <a:t>https://github.com/github/spec-kit</a:t>
            </a: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 </a:t>
            </a:r>
            <a:endParaRPr lang="en-CA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6" name=""/>
          <p:cNvPicPr/>
          <p:nvPr/>
        </p:nvPicPr>
        <p:blipFill>
          <a:blip r:embed="rId2"/>
          <a:stretch/>
        </p:blipFill>
        <p:spPr>
          <a:xfrm>
            <a:off x="7834680" y="46440"/>
            <a:ext cx="876960" cy="876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8676000" y="180000"/>
            <a:ext cx="51876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en-CA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&amp;</a:t>
            </a:r>
            <a:endParaRPr lang="en-CA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8" name=""/>
          <p:cNvPicPr/>
          <p:nvPr/>
        </p:nvPicPr>
        <p:blipFill>
          <a:blip r:embed="rId3"/>
          <a:stretch/>
        </p:blipFill>
        <p:spPr>
          <a:xfrm>
            <a:off x="9180000" y="36000"/>
            <a:ext cx="863640" cy="863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Experiment: Do coding agents follow good SE process out-of-box?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68360" y="1044000"/>
            <a:ext cx="925128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Methodology: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User assumes role of a non-software engineer: “vibe coder”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Use a state-of-the-art agent: gemini-cli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Agent tasked with building a non-trivial app: Pomodoro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Evaluate the SE practices employed by agent and final result quality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43228319-8C4F-44AA-8F65-1DA1C63655F3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40000" y="4572720"/>
            <a:ext cx="9251280" cy="46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spcBef>
                <a:spcPts val="1417"/>
              </a:spcBef>
              <a:buNone/>
            </a:pP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3" name=""/>
          <p:cNvPicPr/>
          <p:nvPr/>
        </p:nvPicPr>
        <p:blipFill>
          <a:blip r:embed="rId1"/>
          <a:stretch/>
        </p:blipFill>
        <p:spPr>
          <a:xfrm>
            <a:off x="2386800" y="3503520"/>
            <a:ext cx="4772880" cy="2112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What are good SE practices*? 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68360" y="900000"/>
            <a:ext cx="925128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Specifications &amp; Requirements: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elicitation, specification, validation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Design: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architecture, interface, data-structures, algorithms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Implementation: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correctness, efficiency, robustness, usability, maintainability 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Verification and Validation: 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testing, program analysis, model checking, prototyping, etc. 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Maintenance &amp; Evolution: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corrective, perfective, adaptive, preventative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CA15D969-F30B-4D0C-854C-19F06962ACFA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40000" y="4572720"/>
            <a:ext cx="9251280" cy="46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spcBef>
                <a:spcPts val="1417"/>
              </a:spcBef>
              <a:buNone/>
            </a:pP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"/>
          <p:cNvSpPr/>
          <p:nvPr/>
        </p:nvSpPr>
        <p:spPr>
          <a:xfrm>
            <a:off x="720000" y="4500000"/>
            <a:ext cx="8459640" cy="539640"/>
          </a:xfrm>
          <a:prstGeom prst="roundRect">
            <a:avLst>
              <a:gd name="adj" fmla="val 16667"/>
            </a:avLst>
          </a:prstGeom>
          <a:solidFill>
            <a:srgbClr val="DEE6EF">
              <a:alpha val="30000"/>
            </a:srgbClr>
          </a:solidFill>
          <a:ln w="38160">
            <a:solidFill>
              <a:srgbClr val="1682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tIns="64080" rIns="109080" bIns="64080" anchor="ctr">
            <a:noAutofit/>
          </a:bodyPr>
          <a:p>
            <a:pPr marL="432000" indent="-32400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Question 1: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In GenAI era, how to ensure good SE practices?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162000" y="5319360"/>
            <a:ext cx="87494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* Many content taken from Software Engineering course (CPEN 321), by Julia Rubin, The University of British Columbia (UBC) </a:t>
            </a:r>
            <a:endParaRPr lang="en-CA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What is the SE process? 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68360" y="900000"/>
            <a:ext cx="9251280" cy="5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Defines </a:t>
            </a:r>
            <a:r>
              <a:rPr lang="en-CA" sz="2200" b="1" u="none" strike="noStrike">
                <a:solidFill>
                  <a:srgbClr val="168253"/>
                </a:solidFill>
                <a:effectLst/>
                <a:uFillTx/>
                <a:latin typeface="Arial"/>
              </a:rPr>
              <a:t>who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is doing </a:t>
            </a:r>
            <a:r>
              <a:rPr lang="en-CA" sz="2200" b="1" u="none" strike="noStrike">
                <a:solidFill>
                  <a:srgbClr val="168253"/>
                </a:solidFill>
                <a:effectLst/>
                <a:uFillTx/>
                <a:latin typeface="Arial"/>
              </a:rPr>
              <a:t>what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, </a:t>
            </a:r>
            <a:r>
              <a:rPr lang="en-CA" sz="2200" b="1" u="none" strike="noStrike">
                <a:solidFill>
                  <a:srgbClr val="168253"/>
                </a:solidFill>
                <a:effectLst/>
                <a:uFillTx/>
                <a:latin typeface="Arial"/>
              </a:rPr>
              <a:t>when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, and </a:t>
            </a:r>
            <a:r>
              <a:rPr lang="en-CA" sz="2200" b="1" u="none" strike="noStrike">
                <a:solidFill>
                  <a:srgbClr val="168253"/>
                </a:solidFill>
                <a:effectLst/>
                <a:uFillTx/>
                <a:latin typeface="Arial"/>
              </a:rPr>
              <a:t>how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in development of system.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492237AF-D5C4-4B94-919B-3C7FA64F5942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40000" y="4572720"/>
            <a:ext cx="9251280" cy="46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spcBef>
                <a:spcPts val="1417"/>
              </a:spcBef>
              <a:buNone/>
            </a:pP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468000" y="4104000"/>
            <a:ext cx="9431280" cy="1439640"/>
          </a:xfrm>
          <a:prstGeom prst="roundRect">
            <a:avLst>
              <a:gd name="adj" fmla="val 16667"/>
            </a:avLst>
          </a:prstGeom>
          <a:solidFill>
            <a:srgbClr val="DEE6EF">
              <a:alpha val="30000"/>
            </a:srgbClr>
          </a:solidFill>
          <a:ln w="38160">
            <a:solidFill>
              <a:srgbClr val="1682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tIns="64080" rIns="109080" bIns="64080" anchor="ctr">
            <a:noAutofit/>
          </a:bodyPr>
          <a:p>
            <a:pPr marL="432000" indent="-324000">
              <a:lnSpc>
                <a:spcPts val="1701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100" b="1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Q2: </a:t>
            </a:r>
            <a:r>
              <a:rPr lang="en-CA" sz="210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For GenAI, which process to follow?  Do we need a new process?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100" b="1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Q3: </a:t>
            </a:r>
            <a:r>
              <a:rPr lang="en-CA" sz="210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Who (developer or AI agent) should be more responsible in which stage? </a:t>
            </a:r>
            <a:endParaRPr lang="en-CA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540000" y="1620000"/>
            <a:ext cx="143964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Code &amp; Fix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2142000" y="1620000"/>
            <a:ext cx="116964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Waterfall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/>
          </p:nvPr>
        </p:nvSpPr>
        <p:spPr>
          <a:xfrm>
            <a:off x="3852000" y="1620000"/>
            <a:ext cx="197964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 anchorCtr="1">
            <a:no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Staged delivery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7"/>
          <p:cNvSpPr>
            <a:spLocks noGrp="1"/>
          </p:cNvSpPr>
          <p:nvPr>
            <p:ph/>
          </p:nvPr>
        </p:nvSpPr>
        <p:spPr>
          <a:xfrm>
            <a:off x="6498000" y="1620000"/>
            <a:ext cx="125964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 anchorCtr="1">
            <a:no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Spiral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8"/>
          <p:cNvSpPr>
            <a:spLocks noGrp="1"/>
          </p:cNvSpPr>
          <p:nvPr>
            <p:ph/>
          </p:nvPr>
        </p:nvSpPr>
        <p:spPr>
          <a:xfrm>
            <a:off x="8460000" y="1620000"/>
            <a:ext cx="89964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 anchorCtr="1">
            <a:no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Agile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" name=""/>
          <p:cNvPicPr/>
          <p:nvPr/>
        </p:nvPicPr>
        <p:blipFill>
          <a:blip r:embed="rId1"/>
          <a:stretch/>
        </p:blipFill>
        <p:spPr>
          <a:xfrm>
            <a:off x="540000" y="1980000"/>
            <a:ext cx="1259640" cy="12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" name=""/>
          <p:cNvPicPr/>
          <p:nvPr/>
        </p:nvPicPr>
        <p:blipFill>
          <a:blip r:embed="rId2"/>
          <a:stretch/>
        </p:blipFill>
        <p:spPr>
          <a:xfrm>
            <a:off x="6485040" y="2160000"/>
            <a:ext cx="1542600" cy="107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" name=""/>
          <p:cNvPicPr/>
          <p:nvPr/>
        </p:nvPicPr>
        <p:blipFill>
          <a:blip r:embed="rId3"/>
          <a:srcRect l="21772" t="0" r="22423" b="0"/>
          <a:stretch/>
        </p:blipFill>
        <p:spPr>
          <a:xfrm>
            <a:off x="8280000" y="2052000"/>
            <a:ext cx="1347120" cy="12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"/>
          <p:cNvSpPr/>
          <p:nvPr/>
        </p:nvSpPr>
        <p:spPr>
          <a:xfrm>
            <a:off x="2160000" y="2340000"/>
            <a:ext cx="1079640" cy="179640"/>
          </a:xfrm>
          <a:prstGeom prst="rect">
            <a:avLst/>
          </a:prstGeom>
          <a:solidFill>
            <a:srgbClr val="DEE6E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tIns="51120" rIns="96120" bIns="51120" anchor="ctr">
            <a:noAutofit/>
          </a:bodyPr>
          <a:p>
            <a:pPr algn="ctr">
              <a:lnSpc>
                <a:spcPct val="100000"/>
              </a:lnSpc>
            </a:pPr>
            <a:r>
              <a:rPr lang="en-CA" sz="105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Requirements</a:t>
            </a:r>
            <a:endParaRPr lang="en-CA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2160000" y="2700000"/>
            <a:ext cx="1079640" cy="179640"/>
          </a:xfrm>
          <a:prstGeom prst="rect">
            <a:avLst/>
          </a:prstGeom>
          <a:solidFill>
            <a:srgbClr val="DEE6E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tIns="51120" rIns="96120" bIns="51120" anchor="ctr">
            <a:noAutofit/>
          </a:bodyPr>
          <a:p>
            <a:pPr algn="ctr">
              <a:lnSpc>
                <a:spcPct val="100000"/>
              </a:lnSpc>
            </a:pPr>
            <a:r>
              <a:rPr lang="en-CA" sz="105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Design</a:t>
            </a:r>
            <a:endParaRPr lang="en-CA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"/>
          <p:cNvSpPr/>
          <p:nvPr/>
        </p:nvSpPr>
        <p:spPr>
          <a:xfrm>
            <a:off x="2160000" y="3060000"/>
            <a:ext cx="1079640" cy="179640"/>
          </a:xfrm>
          <a:prstGeom prst="rect">
            <a:avLst/>
          </a:prstGeom>
          <a:solidFill>
            <a:srgbClr val="DEE6E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tIns="51120" rIns="0" bIns="51120" anchor="ctr">
            <a:noAutofit/>
          </a:bodyPr>
          <a:p>
            <a:pPr algn="ctr">
              <a:lnSpc>
                <a:spcPct val="100000"/>
              </a:lnSpc>
            </a:pPr>
            <a:r>
              <a:rPr lang="en-CA" sz="105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Implementation</a:t>
            </a:r>
            <a:endParaRPr lang="en-CA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"/>
          <p:cNvSpPr/>
          <p:nvPr/>
        </p:nvSpPr>
        <p:spPr>
          <a:xfrm>
            <a:off x="2160000" y="3420000"/>
            <a:ext cx="1079640" cy="179640"/>
          </a:xfrm>
          <a:prstGeom prst="rect">
            <a:avLst/>
          </a:prstGeom>
          <a:solidFill>
            <a:srgbClr val="DEE6E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tIns="51120" rIns="0" bIns="51120" anchor="ctr">
            <a:noAutofit/>
          </a:bodyPr>
          <a:p>
            <a:pPr algn="ctr">
              <a:lnSpc>
                <a:spcPct val="100000"/>
              </a:lnSpc>
            </a:pPr>
            <a:r>
              <a:rPr lang="en-CA" sz="105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Verification</a:t>
            </a:r>
            <a:endParaRPr lang="en-CA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"/>
          <p:cNvSpPr/>
          <p:nvPr/>
        </p:nvSpPr>
        <p:spPr>
          <a:xfrm>
            <a:off x="2160000" y="3780000"/>
            <a:ext cx="1079640" cy="179640"/>
          </a:xfrm>
          <a:prstGeom prst="rect">
            <a:avLst/>
          </a:prstGeom>
          <a:solidFill>
            <a:srgbClr val="DEE6E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tIns="51120" rIns="0" bIns="51120" anchor="ctr">
            <a:noAutofit/>
          </a:bodyPr>
          <a:p>
            <a:pPr algn="ctr">
              <a:lnSpc>
                <a:spcPct val="100000"/>
              </a:lnSpc>
            </a:pPr>
            <a:r>
              <a:rPr lang="en-CA" sz="105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Maintenance</a:t>
            </a:r>
            <a:endParaRPr lang="en-CA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"/>
          <p:cNvSpPr/>
          <p:nvPr/>
        </p:nvSpPr>
        <p:spPr>
          <a:xfrm>
            <a:off x="3564000" y="2340000"/>
            <a:ext cx="1079640" cy="179640"/>
          </a:xfrm>
          <a:prstGeom prst="rect">
            <a:avLst/>
          </a:prstGeom>
          <a:solidFill>
            <a:srgbClr val="DEE6E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tIns="51120" rIns="96120" bIns="51120" anchor="ctr">
            <a:noAutofit/>
          </a:bodyPr>
          <a:p>
            <a:pPr algn="ctr">
              <a:lnSpc>
                <a:spcPct val="100000"/>
              </a:lnSpc>
            </a:pPr>
            <a:r>
              <a:rPr lang="en-CA" sz="105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Requirements</a:t>
            </a:r>
            <a:endParaRPr lang="en-CA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3564000" y="2700000"/>
            <a:ext cx="1079640" cy="179640"/>
          </a:xfrm>
          <a:prstGeom prst="rect">
            <a:avLst/>
          </a:prstGeom>
          <a:solidFill>
            <a:srgbClr val="DEE6E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tIns="51120" rIns="96120" bIns="51120" anchor="ctr">
            <a:noAutofit/>
          </a:bodyPr>
          <a:p>
            <a:pPr algn="ctr">
              <a:lnSpc>
                <a:spcPct val="100000"/>
              </a:lnSpc>
            </a:pPr>
            <a:r>
              <a:rPr lang="en-CA" sz="105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Design</a:t>
            </a:r>
            <a:endParaRPr lang="en-CA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"/>
          <p:cNvSpPr/>
          <p:nvPr/>
        </p:nvSpPr>
        <p:spPr>
          <a:xfrm>
            <a:off x="4824000" y="2340000"/>
            <a:ext cx="1439640" cy="179640"/>
          </a:xfrm>
          <a:prstGeom prst="rect">
            <a:avLst/>
          </a:prstGeom>
          <a:solidFill>
            <a:srgbClr val="DEE6E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tIns="51120" rIns="96120" bIns="51120" anchor="ctr">
            <a:noAutofit/>
          </a:bodyPr>
          <a:p>
            <a:pPr algn="ctr">
              <a:lnSpc>
                <a:spcPct val="100000"/>
              </a:lnSpc>
            </a:pPr>
            <a:r>
              <a:rPr lang="en-CA" sz="105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Code, test, deliver</a:t>
            </a:r>
            <a:endParaRPr lang="en-CA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4824000" y="3060000"/>
            <a:ext cx="1439640" cy="179640"/>
          </a:xfrm>
          <a:prstGeom prst="rect">
            <a:avLst/>
          </a:prstGeom>
          <a:solidFill>
            <a:srgbClr val="DEE6E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tIns="51120" rIns="96120" bIns="51120" anchor="ctr">
            <a:noAutofit/>
          </a:bodyPr>
          <a:p>
            <a:pPr algn="ctr">
              <a:lnSpc>
                <a:spcPct val="100000"/>
              </a:lnSpc>
            </a:pPr>
            <a:r>
              <a:rPr lang="en-CA" sz="105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Code, test, deliver</a:t>
            </a:r>
            <a:endParaRPr lang="en-CA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"/>
          <p:cNvSpPr/>
          <p:nvPr/>
        </p:nvSpPr>
        <p:spPr>
          <a:xfrm>
            <a:off x="4824000" y="2700000"/>
            <a:ext cx="1439640" cy="179640"/>
          </a:xfrm>
          <a:prstGeom prst="rect">
            <a:avLst/>
          </a:prstGeom>
          <a:solidFill>
            <a:srgbClr val="DEE6E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tIns="51120" rIns="96120" bIns="51120" anchor="ctr">
            <a:noAutofit/>
          </a:bodyPr>
          <a:p>
            <a:pPr algn="ctr">
              <a:lnSpc>
                <a:spcPct val="100000"/>
              </a:lnSpc>
            </a:pPr>
            <a:r>
              <a:rPr lang="en-CA" sz="105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Code, test, deliver</a:t>
            </a:r>
            <a:endParaRPr lang="en-CA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9" name=""/>
          <p:cNvCxnSpPr>
            <a:stCxn id="39" idx="2"/>
            <a:endCxn id="40" idx="0"/>
          </p:cNvCxnSpPr>
          <p:nvPr/>
        </p:nvCxnSpPr>
        <p:spPr>
          <a:xfrm>
            <a:off x="2700000" y="2519640"/>
            <a:ext cx="360" cy="180720"/>
          </a:xfrm>
          <a:prstGeom prst="straightConnector1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50" name=""/>
          <p:cNvCxnSpPr>
            <a:stCxn id="40" idx="2"/>
            <a:endCxn id="41" idx="0"/>
          </p:cNvCxnSpPr>
          <p:nvPr/>
        </p:nvCxnSpPr>
        <p:spPr>
          <a:xfrm>
            <a:off x="2700000" y="2879640"/>
            <a:ext cx="360" cy="180720"/>
          </a:xfrm>
          <a:prstGeom prst="straightConnector1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51" name=""/>
          <p:cNvCxnSpPr>
            <a:stCxn id="41" idx="2"/>
            <a:endCxn id="42" idx="0"/>
          </p:cNvCxnSpPr>
          <p:nvPr/>
        </p:nvCxnSpPr>
        <p:spPr>
          <a:xfrm>
            <a:off x="2700000" y="3239640"/>
            <a:ext cx="360" cy="180720"/>
          </a:xfrm>
          <a:prstGeom prst="straightConnector1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52" name=""/>
          <p:cNvCxnSpPr>
            <a:stCxn id="42" idx="2"/>
            <a:endCxn id="43" idx="0"/>
          </p:cNvCxnSpPr>
          <p:nvPr/>
        </p:nvCxnSpPr>
        <p:spPr>
          <a:xfrm>
            <a:off x="2700000" y="3599640"/>
            <a:ext cx="360" cy="180720"/>
          </a:xfrm>
          <a:prstGeom prst="straightConnector1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53" name=""/>
          <p:cNvCxnSpPr>
            <a:stCxn id="44" idx="2"/>
            <a:endCxn id="45" idx="0"/>
          </p:cNvCxnSpPr>
          <p:nvPr/>
        </p:nvCxnSpPr>
        <p:spPr>
          <a:xfrm>
            <a:off x="4104000" y="2519640"/>
            <a:ext cx="360" cy="180720"/>
          </a:xfrm>
          <a:prstGeom prst="straightConnector1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54" name=""/>
          <p:cNvCxnSpPr>
            <a:stCxn id="46" idx="2"/>
            <a:endCxn id="48" idx="0"/>
          </p:cNvCxnSpPr>
          <p:nvPr/>
        </p:nvCxnSpPr>
        <p:spPr>
          <a:xfrm>
            <a:off x="5544000" y="2519640"/>
            <a:ext cx="360" cy="180720"/>
          </a:xfrm>
          <a:prstGeom prst="straightConnector1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55" name=""/>
          <p:cNvCxnSpPr>
            <a:stCxn id="48" idx="2"/>
            <a:endCxn id="47" idx="0"/>
          </p:cNvCxnSpPr>
          <p:nvPr/>
        </p:nvCxnSpPr>
        <p:spPr>
          <a:xfrm>
            <a:off x="5544000" y="2879640"/>
            <a:ext cx="360" cy="180720"/>
          </a:xfrm>
          <a:prstGeom prst="straightConnector1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56" name=""/>
          <p:cNvCxnSpPr>
            <a:stCxn id="45" idx="2"/>
            <a:endCxn id="46" idx="1"/>
          </p:cNvCxnSpPr>
          <p:nvPr/>
        </p:nvCxnSpPr>
        <p:spPr>
          <a:xfrm flipH="1" flipV="1" rot="5400000">
            <a:off x="4239000" y="2294640"/>
            <a:ext cx="450000" cy="720360"/>
          </a:xfrm>
          <a:prstGeom prst="bentConnector4">
            <a:avLst>
              <a:gd name="adj1" fmla="val -40192"/>
              <a:gd name="adj2" fmla="val 80050"/>
            </a:avLst>
          </a:prstGeom>
          <a:ln w="12600"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State of current software development agents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AE51E398-130A-45D4-8321-6168016F9696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40000" y="4752720"/>
            <a:ext cx="9251280" cy="46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400" b="0" u="none" strike="noStrike">
                <a:solidFill>
                  <a:srgbClr val="002145"/>
                </a:solidFill>
                <a:effectLst/>
                <a:uFillTx/>
                <a:latin typeface="Arial"/>
              </a:rPr>
              <a:t>All promise using simple prompts to build full systems: “vibe coding” </a:t>
            </a:r>
            <a:endParaRPr lang="en-CA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162360" y="5319720"/>
            <a:ext cx="500868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* </a:t>
            </a:r>
            <a:r>
              <a:rPr lang="en-CA" sz="1200" b="0" u="none" strike="noStrike">
                <a:solidFill>
                  <a:srgbClr val="0000EE"/>
                </a:solidFill>
                <a:effectLst/>
                <a:uFillTx/>
                <a:latin typeface="Arial"/>
                <a:hlinkClick r:id="rId1"/>
              </a:rPr>
              <a:t>https://github.com/flatlogic/awesome-ai-software-development-agents</a:t>
            </a: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lang="en-CA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" name=""/>
          <p:cNvPicPr/>
          <p:nvPr/>
        </p:nvPicPr>
        <p:blipFill>
          <a:blip r:embed="rId2"/>
          <a:srcRect l="7976" t="26071" r="13730" b="19944"/>
          <a:stretch/>
        </p:blipFill>
        <p:spPr>
          <a:xfrm>
            <a:off x="3960000" y="883440"/>
            <a:ext cx="1979640" cy="73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"/>
          <p:cNvPicPr/>
          <p:nvPr/>
        </p:nvPicPr>
        <p:blipFill>
          <a:blip r:embed="rId3"/>
          <a:srcRect l="33028" t="17158" r="32098" b="19943"/>
          <a:stretch/>
        </p:blipFill>
        <p:spPr>
          <a:xfrm>
            <a:off x="4536000" y="3636000"/>
            <a:ext cx="719640" cy="71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"/>
          <p:cNvPicPr/>
          <p:nvPr/>
        </p:nvPicPr>
        <p:blipFill>
          <a:blip r:embed="rId4"/>
          <a:stretch/>
        </p:blipFill>
        <p:spPr>
          <a:xfrm>
            <a:off x="3914280" y="1929600"/>
            <a:ext cx="2061360" cy="148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"/>
          <p:cNvPicPr/>
          <p:nvPr/>
        </p:nvPicPr>
        <p:blipFill>
          <a:blip r:embed="rId5"/>
          <a:srcRect l="16328" t="32001" r="13729" b="19943"/>
          <a:stretch/>
        </p:blipFill>
        <p:spPr>
          <a:xfrm>
            <a:off x="720000" y="2340000"/>
            <a:ext cx="2519640" cy="92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" name=""/>
          <p:cNvPicPr/>
          <p:nvPr/>
        </p:nvPicPr>
        <p:blipFill>
          <a:blip r:embed="rId6"/>
          <a:srcRect l="10479" t="22373" r="9232" b="17998"/>
          <a:stretch/>
        </p:blipFill>
        <p:spPr>
          <a:xfrm>
            <a:off x="1980000" y="1080000"/>
            <a:ext cx="1619640" cy="9612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6" name=""/>
          <p:cNvGrpSpPr/>
          <p:nvPr/>
        </p:nvGrpSpPr>
        <p:grpSpPr>
          <a:xfrm>
            <a:off x="1828440" y="3628440"/>
            <a:ext cx="2311200" cy="691200"/>
            <a:chOff x="1828440" y="3628440"/>
            <a:chExt cx="2311200" cy="691200"/>
          </a:xfrm>
        </p:grpSpPr>
        <p:pic>
          <p:nvPicPr>
            <p:cNvPr id="67" name=""/>
            <p:cNvPicPr/>
            <p:nvPr/>
          </p:nvPicPr>
          <p:blipFill>
            <a:blip r:embed="rId7"/>
            <a:stretch/>
          </p:blipFill>
          <p:spPr>
            <a:xfrm>
              <a:off x="1828440" y="3628440"/>
              <a:ext cx="691200" cy="691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8" name=""/>
            <p:cNvSpPr/>
            <p:nvPr/>
          </p:nvSpPr>
          <p:spPr>
            <a:xfrm>
              <a:off x="2700000" y="3672720"/>
              <a:ext cx="1439640" cy="46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 anchor="t">
              <a:noAutofit/>
            </a:bodyPr>
            <a:p>
              <a:pPr>
                <a:lnSpc>
                  <a:spcPct val="100000"/>
                </a:lnSpc>
              </a:pPr>
              <a:r>
                <a:rPr lang="en-CA" sz="2400" b="1" u="none" strike="noStrike">
                  <a:solidFill>
                    <a:srgbClr val="675AED"/>
                  </a:solidFill>
                  <a:effectLst/>
                  <a:uFillTx/>
                  <a:latin typeface="Arial"/>
                </a:rPr>
                <a:t>TONGYI Lingma</a:t>
              </a:r>
              <a:endParaRPr lang="en-CA" sz="2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69" name=""/>
          <p:cNvPicPr/>
          <p:nvPr/>
        </p:nvPicPr>
        <p:blipFill>
          <a:blip r:embed="rId8"/>
          <a:stretch/>
        </p:blipFill>
        <p:spPr>
          <a:xfrm>
            <a:off x="6480000" y="900000"/>
            <a:ext cx="2339640" cy="1132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" name=""/>
          <p:cNvPicPr/>
          <p:nvPr/>
        </p:nvPicPr>
        <p:blipFill>
          <a:blip r:embed="rId9"/>
          <a:stretch/>
        </p:blipFill>
        <p:spPr>
          <a:xfrm>
            <a:off x="6840000" y="2241720"/>
            <a:ext cx="1799640" cy="45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" name=""/>
          <p:cNvPicPr/>
          <p:nvPr/>
        </p:nvPicPr>
        <p:blipFill>
          <a:blip r:embed="rId10"/>
          <a:stretch/>
        </p:blipFill>
        <p:spPr>
          <a:xfrm>
            <a:off x="6840000" y="3060000"/>
            <a:ext cx="1979640" cy="49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" name=""/>
          <p:cNvPicPr/>
          <p:nvPr/>
        </p:nvPicPr>
        <p:blipFill>
          <a:blip r:embed="rId11"/>
          <a:stretch/>
        </p:blipFill>
        <p:spPr>
          <a:xfrm>
            <a:off x="6120000" y="3753360"/>
            <a:ext cx="2107080" cy="566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Agent capabilities 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68360" y="1044000"/>
            <a:ext cx="925128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Can process entire codebase, edit multiple files, write and run tests, run terminal commands, run tests, resolve merges, commit, and pull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Can create a full plan before executing it, verifies results with tests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Risks: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large volume of generated code, hard for human to quality check all of them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Hard to check code quality, check code is trustworthy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AI agent may or may not follow all workflow instructions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Cannot ensure good SE practices were followed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14FDA3AE-3E9F-4AE5-A554-DBBC679DE4DB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Solutions to enforce SE practices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68360" y="936000"/>
            <a:ext cx="961128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OpenSpec [1]: Enforces requirement specification before design and implementation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Others: everything claude code[2], SpecKit [3], Superpowers[4]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04023AD9-C506-402E-9389-2B77994FAD67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162360" y="4680000"/>
            <a:ext cx="8749440" cy="92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</a:pP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[1] </a:t>
            </a:r>
            <a:r>
              <a:rPr lang="en-CA" sz="1200" b="0" u="none" strike="noStrike">
                <a:solidFill>
                  <a:srgbClr val="0000EE"/>
                </a:solidFill>
                <a:effectLst/>
                <a:uFillTx/>
                <a:latin typeface="Arial"/>
                <a:ea typeface="Arial Unicode MS"/>
                <a:hlinkClick r:id="rId1"/>
              </a:rPr>
              <a:t>https://openspec.dev/</a:t>
            </a:r>
            <a:endParaRPr lang="en-CA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[2] </a:t>
            </a:r>
            <a:r>
              <a:rPr lang="en-CA" sz="1200" b="0" u="none" strike="noStrike">
                <a:solidFill>
                  <a:srgbClr val="0000EE"/>
                </a:solidFill>
                <a:effectLst/>
                <a:uFillTx/>
                <a:latin typeface="Arial"/>
                <a:ea typeface="Arial Unicode MS"/>
                <a:hlinkClick r:id="rId2"/>
              </a:rPr>
              <a:t>https://github.com/affaan-m/everything-claude-code</a:t>
            </a:r>
            <a:endParaRPr lang="en-CA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[3] </a:t>
            </a:r>
            <a:r>
              <a:rPr lang="en-CA" sz="1200" b="0" u="none" strike="noStrike">
                <a:solidFill>
                  <a:srgbClr val="0000EE"/>
                </a:solidFill>
                <a:effectLst/>
                <a:uFillTx/>
                <a:latin typeface="Arial"/>
                <a:ea typeface="Arial Unicode MS"/>
                <a:hlinkClick r:id="rId3"/>
              </a:rPr>
              <a:t>https://github.com/github/spec-kit</a:t>
            </a: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 </a:t>
            </a:r>
            <a:endParaRPr lang="en-CA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[4] </a:t>
            </a:r>
            <a:r>
              <a:rPr lang="en-CA" sz="1200" b="0" u="none" strike="noStrike">
                <a:solidFill>
                  <a:srgbClr val="0000EE"/>
                </a:solidFill>
                <a:effectLst/>
                <a:uFillTx/>
                <a:latin typeface="Arial"/>
                <a:ea typeface="Arial Unicode MS"/>
                <a:hlinkClick r:id="rId4"/>
              </a:rPr>
              <a:t>https://github.com/obra/superpowers</a:t>
            </a:r>
            <a:r>
              <a:rPr lang="en-CA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 </a:t>
            </a:r>
            <a:endParaRPr lang="en-CA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"/>
          <p:cNvPicPr/>
          <p:nvPr/>
        </p:nvPicPr>
        <p:blipFill>
          <a:blip r:embed="rId5"/>
          <a:stretch/>
        </p:blipFill>
        <p:spPr>
          <a:xfrm>
            <a:off x="3492000" y="1332000"/>
            <a:ext cx="2699640" cy="2756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Current problem with OpenSpec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2394720" y="864000"/>
            <a:ext cx="3659760" cy="72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 anchorCtr="1">
            <a:no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Behaviour Driven Design (BDD) requirements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3FF523FB-FE46-4527-910D-D0D4B7194755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"/>
          <p:cNvPicPr/>
          <p:nvPr/>
        </p:nvPicPr>
        <p:blipFill>
          <a:blip r:embed="rId1"/>
          <a:stretch/>
        </p:blipFill>
        <p:spPr>
          <a:xfrm>
            <a:off x="2700000" y="1562040"/>
            <a:ext cx="2964960" cy="293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"/>
          <p:cNvPicPr/>
          <p:nvPr/>
        </p:nvPicPr>
        <p:blipFill>
          <a:blip r:embed="rId2"/>
          <a:stretch/>
        </p:blipFill>
        <p:spPr>
          <a:xfrm>
            <a:off x="180000" y="1620000"/>
            <a:ext cx="2519640" cy="254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6480000" y="851760"/>
            <a:ext cx="259128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 anchorCtr="1">
            <a:no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Huawei uses Use Case Requirements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7" name=""/>
          <p:cNvPicPr/>
          <p:nvPr/>
        </p:nvPicPr>
        <p:blipFill>
          <a:blip r:embed="rId3"/>
          <a:stretch/>
        </p:blipFill>
        <p:spPr>
          <a:xfrm>
            <a:off x="5911560" y="1584000"/>
            <a:ext cx="3772080" cy="39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"/>
          <p:cNvSpPr/>
          <p:nvPr/>
        </p:nvSpPr>
        <p:spPr>
          <a:xfrm>
            <a:off x="180000" y="4500000"/>
            <a:ext cx="5399640" cy="899640"/>
          </a:xfrm>
          <a:prstGeom prst="roundRect">
            <a:avLst>
              <a:gd name="adj" fmla="val 16667"/>
            </a:avLst>
          </a:prstGeom>
          <a:solidFill>
            <a:srgbClr val="DEE6EF">
              <a:alpha val="30000"/>
            </a:srgbClr>
          </a:solidFill>
          <a:ln w="38160">
            <a:solidFill>
              <a:srgbClr val="16825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tIns="64080" rIns="109080" bIns="64080" anchor="ctr">
            <a:noAutofit/>
          </a:bodyPr>
          <a:p>
            <a:pPr marL="432000" indent="-32400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Huawei requirements are more rigorous than OpenSpec’s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88360" y="1008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Proposal: OpenSpec-HW[5]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68360" y="2844000"/>
            <a:ext cx="9251280" cy="184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Methodology:</a:t>
            </a: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User assumes role of a non-software engineer: “vibe coder”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Use a state-of-the-art agent: </a:t>
            </a:r>
            <a:r>
              <a:rPr lang="en-CA" sz="22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Claude code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Agent tasked with building a non-trivial app: widget dashboard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Compare Claude vs OpenSpec vs OpenSpec-HW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9286560" y="5400000"/>
            <a:ext cx="757080" cy="2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 anchorCtr="1">
            <a:spAutoFit/>
          </a:bodyPr>
          <a:p>
            <a:pPr algn="r">
              <a:lnSpc>
                <a:spcPct val="100000"/>
              </a:lnSpc>
            </a:pPr>
            <a:fld id="{BF5B5209-3CB6-4FD6-A1BC-E2A6F8C5F051}" type="slidenum">
              <a:rPr lang="en-CA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</a:t>
            </a:fld>
            <a:endParaRPr lang="en-CA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40000" y="4572720"/>
            <a:ext cx="9251280" cy="46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l">
              <a:spcBef>
                <a:spcPts val="1417"/>
              </a:spcBef>
              <a:buNone/>
            </a:pP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68360" y="900000"/>
            <a:ext cx="9251280" cy="35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Fork of OpenSpec, enforce use case requirements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Adds command to generate and run tests, create test report</a:t>
            </a:r>
            <a:endParaRPr lang="en-CA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title"/>
          </p:nvPr>
        </p:nvSpPr>
        <p:spPr>
          <a:xfrm>
            <a:off x="288360" y="178920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u="none" strike="noStrike">
                <a:solidFill>
                  <a:srgbClr val="3465A4"/>
                </a:solidFill>
                <a:effectLst/>
                <a:uFillTx/>
                <a:latin typeface="Arial"/>
              </a:rPr>
              <a:t>Demo</a:t>
            </a:r>
            <a:endParaRPr lang="en-CA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2686</TotalTime>
  <Application>LibreOffice/26.2.0.3$MacOSX_X86_64 LibreOffice_project/afbbd0df0edb6d40b450b0337ac646b0913a760c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2026-02-13T10:13:42Z</dcterms:created>
  <dc:creator/>
  <dc:description/>
  <dc:language>en-CA</dc:language>
  <cp:lastModifiedBy/>
  <dcterms:modified xsi:type="dcterms:W3CDTF">2026-02-25T09:40:55Z</dcterms:modified>
  <cp:revision>94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